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74" r:id="rId4"/>
    <p:sldId id="264" r:id="rId5"/>
    <p:sldId id="265" r:id="rId6"/>
    <p:sldId id="259" r:id="rId7"/>
    <p:sldId id="261" r:id="rId8"/>
    <p:sldId id="260" r:id="rId9"/>
    <p:sldId id="262" r:id="rId10"/>
    <p:sldId id="269" r:id="rId11"/>
    <p:sldId id="275" r:id="rId12"/>
    <p:sldId id="263" r:id="rId13"/>
    <p:sldId id="266" r:id="rId14"/>
    <p:sldId id="267" r:id="rId15"/>
    <p:sldId id="268" r:id="rId16"/>
    <p:sldId id="271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113"/>
    <a:srgbClr val="58A81C"/>
    <a:srgbClr val="31A71D"/>
    <a:srgbClr val="389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3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5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47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74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24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2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1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0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2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8D93E8-046B-4A06-9173-98AD358B038F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8811E-A607-4588-B40B-035BA5DF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0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244485"/>
            <a:ext cx="11532358" cy="6613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7571" y="1333647"/>
            <a:ext cx="55230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B0F0"/>
                </a:solidFill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6633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6971" y="2129050"/>
            <a:ext cx="82159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- -</a:t>
            </a: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 ধান ৩৬ ও ব্রি ধান ৫৫ এর দুটি করে বৈশিষ্ট্য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1946" y="2361063"/>
            <a:ext cx="210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000" dirty="0" smtClean="0"/>
              <a:t> </a:t>
            </a:r>
            <a:r>
              <a:rPr lang="bn-BD" dirty="0" smtClean="0"/>
              <a:t>দৃড় ও শাখা-প্রশাখাযুক্ত গভীরমূলী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72659" y="2361063"/>
            <a:ext cx="270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পাতা ছোট,সরু, পুরু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125337" y="589013"/>
            <a:ext cx="4725540" cy="818865"/>
          </a:xfrm>
          <a:prstGeom prst="roundRect">
            <a:avLst/>
          </a:prstGeom>
          <a:solidFill>
            <a:srgbClr val="389D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 মৌসুমে একটানা ২০ দিন বা তার অধিক দিন বৃষ্টিপাত না হলে তাকে খরা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12" y="2361063"/>
            <a:ext cx="2854658" cy="336667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442949" y="2822728"/>
            <a:ext cx="2593075" cy="1394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904935" y="2545729"/>
            <a:ext cx="2290553" cy="456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3874507" y="5727742"/>
            <a:ext cx="3530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 সহিষ্ণু ফসলের সাধারণ বৈশিষ্ট্য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5" y="200012"/>
            <a:ext cx="4708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 সহিষ্ণু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1" y="1418372"/>
            <a:ext cx="4083164" cy="462758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374175" y="2033516"/>
            <a:ext cx="1596788" cy="996286"/>
          </a:xfrm>
          <a:prstGeom prst="rightArrow">
            <a:avLst/>
          </a:prstGeom>
          <a:solidFill>
            <a:srgbClr val="58A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বৈশিষ্ট্য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970963" y="233953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১১৫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জীবনকাল 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১০৫-১১০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দিন।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ফলন হেক্টরপ্রতি 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 কবলিত অবস্থায় 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টন খরা না হলে 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টন।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46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983018"/>
            <a:ext cx="3971499" cy="529533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72000" y="2019869"/>
            <a:ext cx="1337481" cy="723331"/>
          </a:xfrm>
          <a:prstGeom prst="rightArrow">
            <a:avLst/>
          </a:prstGeom>
          <a:solidFill>
            <a:srgbClr val="31B1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162117"/>
            <a:ext cx="5709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 – ১১০ থেকে ১১৫ দিন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জীবনকাল – ১০০ থেকে ১০৫ দিন।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ফলন – খরা কবলিত হলে 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– 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খরা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কবলিত না হলে ৪ – 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 টন।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9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9" y="1452391"/>
            <a:ext cx="3481827" cy="4531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64" y="5983448"/>
            <a:ext cx="343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বারি গম ২০ 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3819726" y="1665028"/>
            <a:ext cx="1653026" cy="1037230"/>
          </a:xfrm>
          <a:prstGeom prst="rightArrow">
            <a:avLst/>
          </a:prstGeom>
          <a:solidFill>
            <a:srgbClr val="389D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2752" y="177892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সরু, মধ্যম খাড়া।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জীবনকাল –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১০২-১০৮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দিন।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ফলন হেক্টরপ্রতি –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.5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টন।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4264" y="491319"/>
            <a:ext cx="492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/>
              <a:t>খরা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সহিষ্ণু</a:t>
            </a:r>
            <a:r>
              <a:rPr lang="en-US" sz="4000" dirty="0" smtClean="0"/>
              <a:t> </a:t>
            </a:r>
            <a:r>
              <a:rPr lang="en-US" sz="4000" dirty="0" err="1" smtClean="0"/>
              <a:t>গমের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জাত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18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2" y="2188813"/>
            <a:ext cx="3850090" cy="3546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711" y="5734886"/>
            <a:ext cx="4312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ঈশ্বরদী ৩৩</a:t>
            </a:r>
            <a:endParaRPr lang="en-US" sz="4400" dirty="0"/>
          </a:p>
        </p:txBody>
      </p:sp>
      <p:sp>
        <p:nvSpPr>
          <p:cNvPr id="4" name="Right Arrow 3"/>
          <p:cNvSpPr/>
          <p:nvPr/>
        </p:nvSpPr>
        <p:spPr>
          <a:xfrm>
            <a:off x="4367284" y="2635430"/>
            <a:ext cx="1352775" cy="859809"/>
          </a:xfrm>
          <a:prstGeom prst="rightArrow">
            <a:avLst/>
          </a:prstGeom>
          <a:solidFill>
            <a:srgbClr val="31A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9242" y="2772842"/>
            <a:ext cx="5022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আগাম পাকে, উচ্চমাত্রায় চিনি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ফলন – হেক্টর প্রতি ১০০ টন।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525" y="436728"/>
            <a:ext cx="61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 সহিষ্ণু আখের জাত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/>
              <a:t>প্রতিকূল পরিবেশে চাষ উপযোগী ফসলের </a:t>
            </a:r>
            <a:r>
              <a:rPr lang="en-US" sz="5400" dirty="0" err="1" smtClean="0"/>
              <a:t>গুরুত্ব</a:t>
            </a:r>
            <a:r>
              <a:rPr lang="bn-BD" sz="4000" dirty="0" smtClean="0"/>
              <a:t> অল্প কথায় লিখে দেখাও।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98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dirty="0" smtClean="0"/>
              <a:t>মূল্যায়নঃ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 পরিবেশ কাকে বলে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শৈত্য ও খরা বলতে কি বোঝ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খরা সহিষ্ণু ধান এর নাম বল।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 চাষ উপযোগী জাত এর প্রয়োজনীয়তা কী</a:t>
            </a:r>
            <a:r>
              <a:rPr lang="bn-BD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49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9695"/>
            <a:ext cx="10515600" cy="4351338"/>
          </a:xfrm>
        </p:spPr>
        <p:txBody>
          <a:bodyPr anchor="ctr"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কৃষকদের মাঝে ঘুরে ঘুরে দেখ তারা শৈত্য এবং খরা সহিষ্ণু কি কি ফসল চাষ করে এগুলো চাষ এর কারণ কী তা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জ্ঞাসা করবে এবং খাতায় লিপিবদ্ধ করবে।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07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1439" y="1975093"/>
            <a:ext cx="687847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6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41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881" y="1690688"/>
            <a:ext cx="5181600" cy="435133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আফজাল হোসেন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রহমতপুর নবযুগ শিক্ষা সোপান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কালিগজ্ঞ,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245" y="1977291"/>
            <a:ext cx="5181600" cy="435133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নবম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কৃষিশিক্ষা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7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উৎপাদনে প্রতিকূল পরিবেশ ও বিরূপ আবহাওয়ার সঙ্গা দিতে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সময়ে বীজ বপন ও চারা রোপণ এর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জনীয়তা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প্রতিকূলতা সহিষ্ণু বিভিন্ন ফসল জাতের তালিকা তৈরি ও বৈশিষ্ট্য লিখতে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প্রতিকূলতা সহিষ্ণু ফসল জাতের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নিরূপন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7" y="199883"/>
            <a:ext cx="4785814" cy="2933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" y="3539712"/>
            <a:ext cx="4759819" cy="3104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90" y="3386744"/>
            <a:ext cx="4762500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90" y="138292"/>
            <a:ext cx="4762500" cy="29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2072755"/>
            <a:ext cx="5595582" cy="3932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9" y="275798"/>
            <a:ext cx="5432662" cy="3593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3516" y="6150114"/>
            <a:ext cx="704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ফসলের ক্ষেত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8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295" y="1792728"/>
            <a:ext cx="6096000" cy="224676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bn-BD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বিরুপ আবহাওয়া-সহিষ্ণু ফসল ও ফসলের জাত।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5278" y="1146397"/>
            <a:ext cx="473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/>
              <a:t>আজকের পাঠ - 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18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514" y="4790363"/>
            <a:ext cx="10959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 অতি শৈত্য বা কম শৈত্য পড়া, গ্রীষ্মকালে অতি উচ্চ তাপমাত্রা, খরা, লবণাক্ততা, বন্যা বা জলাবদ্ধতা হল ফসল উৎপাদনে প্রতিকূল পরিবেশ ও বিরূপ আবহাওয়া।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6" y="247347"/>
            <a:ext cx="2607492" cy="2656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58" y="1475761"/>
            <a:ext cx="2760986" cy="2656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940442" y="1361326"/>
            <a:ext cx="2974930" cy="2706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28" y="269084"/>
            <a:ext cx="2779237" cy="270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514" y="2975212"/>
            <a:ext cx="111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শীত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9695" y="4067453"/>
            <a:ext cx="197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গরম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8243" y="290426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1007" y="3978952"/>
            <a:ext cx="241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701" y="386839"/>
            <a:ext cx="10515600" cy="132556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dirty="0" smtClean="0">
                <a:solidFill>
                  <a:srgbClr val="31A7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শৈত্য সহিষ্ণু</a:t>
            </a:r>
            <a:r>
              <a:rPr lang="en-US" dirty="0" smtClean="0">
                <a:solidFill>
                  <a:srgbClr val="31A7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31A7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dirty="0">
              <a:solidFill>
                <a:srgbClr val="31A71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712402"/>
            <a:ext cx="4100695" cy="464745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76467" y="2442949"/>
            <a:ext cx="1510352" cy="1093960"/>
          </a:xfrm>
          <a:prstGeom prst="rightArrow">
            <a:avLst/>
          </a:prstGeom>
          <a:solidFill>
            <a:srgbClr val="389D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5057" y="2442949"/>
            <a:ext cx="6136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58A8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–  ৯০-৯৫ সেমি।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58A8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জীবনকাল – ১৪০-১৪৫ দিন।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58A8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 হেক্টরপ্রতি – ৫</a:t>
            </a:r>
            <a:r>
              <a:rPr lang="en-US" sz="4000" dirty="0" smtClean="0">
                <a:solidFill>
                  <a:srgbClr val="58A8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srgbClr val="58A8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০-৫</a:t>
            </a:r>
            <a:r>
              <a:rPr lang="en-US" sz="4000" dirty="0" smtClean="0">
                <a:solidFill>
                  <a:srgbClr val="58A8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srgbClr val="58A8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টন।</a:t>
            </a:r>
            <a:endParaRPr lang="en-US" sz="4000" dirty="0">
              <a:solidFill>
                <a:srgbClr val="58A81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8" y="1145417"/>
            <a:ext cx="3878447" cy="439557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483355" y="2169496"/>
            <a:ext cx="1624083" cy="1173707"/>
          </a:xfrm>
          <a:prstGeom prst="rightArrow">
            <a:avLst/>
          </a:prstGeom>
          <a:solidFill>
            <a:srgbClr val="31A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7438" y="2219818"/>
            <a:ext cx="5479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উচ্চতা – ১০০ সেমি।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জীবনকাল – বোরো মৌসুমে ১৪৫ এবং আউশ মৌসুমে ১০০ দিন।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 - </a:t>
            </a:r>
            <a:r>
              <a:rPr lang="bn-BD" sz="3600" dirty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বোরো মৌসুমে </a:t>
            </a:r>
            <a:r>
              <a:rPr lang="bn-BD" sz="3600" dirty="0" smtClean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টন আউশ</a:t>
            </a:r>
            <a:r>
              <a:rPr lang="en-US" sz="3600" dirty="0" smtClean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মৌসুমে ৪</a:t>
            </a:r>
            <a:r>
              <a:rPr lang="en-US" sz="3600" dirty="0" smtClean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টন।</a:t>
            </a:r>
            <a:endParaRPr lang="en-US" sz="3600" dirty="0">
              <a:solidFill>
                <a:srgbClr val="31B1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3600" dirty="0" smtClean="0">
                <a:solidFill>
                  <a:srgbClr val="31B1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ঝারি লবণাক্ততা এবং খরা সহনশীল। </a:t>
            </a:r>
            <a:endParaRPr lang="en-US" sz="3600" dirty="0">
              <a:solidFill>
                <a:srgbClr val="31B1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937</TotalTime>
  <Words>437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NikoshBAN</vt:lpstr>
      <vt:lpstr>Vrinda</vt:lpstr>
      <vt:lpstr>Wingdings</vt:lpstr>
      <vt:lpstr>Wingdings 3</vt:lpstr>
      <vt:lpstr>Ion</vt:lpstr>
      <vt:lpstr>PowerPoint Presentation</vt:lpstr>
      <vt:lpstr>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শৈত্য সহিষ্ণু ফসল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কাজঃ</vt:lpstr>
      <vt:lpstr>মূল্যায়নঃ</vt:lpstr>
      <vt:lpstr>বাড়ীর কাজঃ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Yousuf</dc:creator>
  <cp:lastModifiedBy>Yousuf</cp:lastModifiedBy>
  <cp:revision>100</cp:revision>
  <dcterms:created xsi:type="dcterms:W3CDTF">2014-03-29T15:31:13Z</dcterms:created>
  <dcterms:modified xsi:type="dcterms:W3CDTF">2014-04-05T03:15:31Z</dcterms:modified>
</cp:coreProperties>
</file>